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2" r:id="rId2"/>
    <p:sldId id="617" r:id="rId3"/>
    <p:sldId id="640" r:id="rId4"/>
    <p:sldId id="641" r:id="rId5"/>
    <p:sldId id="642" r:id="rId6"/>
    <p:sldId id="645" r:id="rId7"/>
    <p:sldId id="644" r:id="rId8"/>
    <p:sldId id="646" r:id="rId9"/>
    <p:sldId id="647" r:id="rId10"/>
    <p:sldId id="643" r:id="rId11"/>
    <p:sldId id="648" r:id="rId12"/>
    <p:sldId id="649" r:id="rId13"/>
    <p:sldId id="650" r:id="rId14"/>
    <p:sldId id="651" r:id="rId15"/>
    <p:sldId id="652" r:id="rId16"/>
    <p:sldId id="653" r:id="rId17"/>
    <p:sldId id="654" r:id="rId18"/>
    <p:sldId id="655" r:id="rId19"/>
    <p:sldId id="59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74" autoAdjust="0"/>
  </p:normalViewPr>
  <p:slideViewPr>
    <p:cSldViewPr snapToGrid="0" showGuides="1">
      <p:cViewPr varScale="1">
        <p:scale>
          <a:sx n="71" d="100"/>
          <a:sy n="71" d="100"/>
        </p:scale>
        <p:origin x="1109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5D5BB-2D18-461C-9855-D23C9180812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C77F6-D6F1-4AE9-891D-E18C534C6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10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C77F6-D6F1-4AE9-891D-E18C534C69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89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C77F6-D6F1-4AE9-891D-E18C534C69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65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C77F6-D6F1-4AE9-891D-E18C534C69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62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9837A-0AFD-2CAE-0E83-B2C1FEECD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C586DF-981B-2341-BEA6-215EA9F36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3D67C5-C576-3A7C-A306-A42074B0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5E7-144F-40A8-8E8A-47C84A67E94A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E4802-F687-B9CA-18CF-2E18640C8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04137C-7F18-0B45-557B-63B39493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BC0B-246B-4BEC-ADF8-F8B3FF9A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03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303C1-D2FF-5D02-C4F7-AD828C74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24C553-D170-17EC-534B-5EBE45A9D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C41752-8E0A-3C39-C66C-F9D174F41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5E7-144F-40A8-8E8A-47C84A67E94A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F00DC8-D9EB-5947-478B-B47A96A88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874976-00D2-B345-C555-3E6BECD09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BC0B-246B-4BEC-ADF8-F8B3FF9A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220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8ECD6B-CC4C-65D3-49F1-A9B06AD213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8F893C-BCF6-E812-F164-73E5D6479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8C8C9A-FA18-F7FC-20BA-3B857108A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5E7-144F-40A8-8E8A-47C84A67E94A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E1507B-5B60-6A36-E133-A16EA953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47C031-7F92-2295-5D38-E567E62D1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BC0B-246B-4BEC-ADF8-F8B3FF9A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073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826E9-D23A-8FBF-052D-E15F32844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BC5186-3EDA-2BED-D01C-FD65AF0C4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16DDAB-43C6-721D-74E6-70142EDB6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5E7-144F-40A8-8E8A-47C84A67E94A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19A9AD-6319-DF43-8980-B8881FD4C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620190-71FD-C541-6F33-62021263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BC0B-246B-4BEC-ADF8-F8B3FF9A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85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2ADF8-0210-906A-ED8C-4D6B28F8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1EC086-A0BB-8197-7D5D-E30B2676E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A48B7-AC40-875D-18B0-C29D7220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5E7-144F-40A8-8E8A-47C84A67E94A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E824A4-9FDE-DFCD-28C1-E0370AA6D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FFE84D-5185-DF09-C875-26B950D3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BC0B-246B-4BEC-ADF8-F8B3FF9A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070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C5630-766A-9985-DB0A-2A98C4CD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262943-2DCE-9194-09AA-5F8CC5F1BC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1E2DA3-32B6-666A-6FED-B4B3C7C8D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69A636-07DB-4F08-2AFE-DB016C811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5E7-144F-40A8-8E8A-47C84A67E94A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181AE3-1833-39C3-561B-1A2968FA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D567F3-1640-7619-E92D-903FE9558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BC0B-246B-4BEC-ADF8-F8B3FF9A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26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036AC2-DEE4-FD94-C7AB-3B1064DB9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645435-C971-CF8D-9484-7CDC13A5C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1CAA70-31B7-AF5B-3401-2E299DA05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2D4E113-5DA8-E3D8-5698-981255B6A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BF5A34A-5205-2DA6-AFC1-51FD786F05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A7A4A39-2BCE-6EAB-E623-62CCE1BC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5E7-144F-40A8-8E8A-47C84A67E94A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FC319F5-8EC3-8980-091C-907AB897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24EE79-AE3B-7B63-B624-5975E9CEA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BC0B-246B-4BEC-ADF8-F8B3FF9A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97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EB16BD-1465-E6E6-0C4C-345BAE20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36C089D-CF01-8F2B-FDC5-12D748E4E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5E7-144F-40A8-8E8A-47C84A67E94A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740ED5-D5B1-ABBE-B9EB-CB320E7D3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D67D6A-29BB-80FB-10BA-36ADB3678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BC0B-246B-4BEC-ADF8-F8B3FF9A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721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82698F-0B4C-6429-EF67-696F05CBE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5E7-144F-40A8-8E8A-47C84A67E94A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CEBB03-5433-049F-F8F5-DD465F54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0402A8-701C-94D9-A40D-6C8BC2A0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BC0B-246B-4BEC-ADF8-F8B3FF9A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880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4605C7-B4F7-BF5F-5D64-E5B005DE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10462D-45D8-6079-F299-BC4E36215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5F7B0C-B3A1-346E-5E07-F205EC689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7EEFDF-EAFA-23EE-F421-4450F18A0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5E7-144F-40A8-8E8A-47C84A67E94A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B5BA12-2A24-B37A-45FA-A1F94BFCF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742EF7-0A53-D319-7BBE-AF73A7D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BC0B-246B-4BEC-ADF8-F8B3FF9A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47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47C87-4788-AD0B-EA08-11D4AD8EB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30F9AE-4415-0E3E-DB1D-92C0993690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E85BD0-C159-0C13-85CD-0691B5C97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D76460-7970-BE2C-2D4D-2773CACB9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5E7-144F-40A8-8E8A-47C84A67E94A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73451B-0E31-6796-8FFB-4DA9B7247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3B047E-56BA-B06D-82A2-51E4BDEB4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BC0B-246B-4BEC-ADF8-F8B3FF9A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97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8672AC-8DD1-6899-F19D-D571F0CF8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4F3895-D996-58F5-CC71-33E735D0D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EC104C-DBFA-81E9-989C-D4ED82D57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8F5E7-144F-40A8-8E8A-47C84A67E94A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01D369-F5AF-2D32-C2E4-1AE2EA19D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A9AFE2-23DA-5945-45F7-F2C20FD2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BC0B-246B-4BEC-ADF8-F8B3FF9A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12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en.wikipedia.org/wiki/Arithmetic_cod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uffman_coding" TargetMode="External"/><Relationship Id="rId5" Type="http://schemas.openxmlformats.org/officeDocument/2006/relationships/hyperlink" Target="https://en.wikipedia.org/wiki/Lossless_data_compression" TargetMode="External"/><Relationship Id="rId4" Type="http://schemas.openxmlformats.org/officeDocument/2006/relationships/hyperlink" Target="https://en.wikipedia.org/wiki/Data_compressi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C4B985B-6463-1FC6-1E46-825B0FBE5F54}"/>
              </a:ext>
            </a:extLst>
          </p:cNvPr>
          <p:cNvCxnSpPr>
            <a:cxnSpLocks/>
          </p:cNvCxnSpPr>
          <p:nvPr/>
        </p:nvCxnSpPr>
        <p:spPr>
          <a:xfrm>
            <a:off x="2464676" y="5211288"/>
            <a:ext cx="7052441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7000">
                  <a:schemeClr val="accent5">
                    <a:lumMod val="75000"/>
                  </a:schemeClr>
                </a:gs>
                <a:gs pos="6400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D9E0C21-A228-AC9F-DDE1-F761A2D36D40}"/>
              </a:ext>
            </a:extLst>
          </p:cNvPr>
          <p:cNvCxnSpPr>
            <a:cxnSpLocks/>
          </p:cNvCxnSpPr>
          <p:nvPr/>
        </p:nvCxnSpPr>
        <p:spPr>
          <a:xfrm>
            <a:off x="2464676" y="6382708"/>
            <a:ext cx="7052441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7000">
                  <a:schemeClr val="accent5">
                    <a:lumMod val="75000"/>
                  </a:schemeClr>
                </a:gs>
                <a:gs pos="6400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2CE280D-B583-FA1B-D298-150A56C77B29}"/>
              </a:ext>
            </a:extLst>
          </p:cNvPr>
          <p:cNvSpPr txBox="1"/>
          <p:nvPr/>
        </p:nvSpPr>
        <p:spPr>
          <a:xfrm>
            <a:off x="4612946" y="5245038"/>
            <a:ext cx="298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Abid Ali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0C222D6-076A-8D6A-59AA-31A70A84665E}"/>
              </a:ext>
            </a:extLst>
          </p:cNvPr>
          <p:cNvSpPr txBox="1"/>
          <p:nvPr/>
        </p:nvSpPr>
        <p:spPr>
          <a:xfrm>
            <a:off x="4612946" y="5956304"/>
            <a:ext cx="298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Date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12-21-23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0EE15A-4CC6-16AA-EE80-15CE8B0005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" r="2426"/>
          <a:stretch/>
        </p:blipFill>
        <p:spPr>
          <a:xfrm>
            <a:off x="0" y="0"/>
            <a:ext cx="12192000" cy="503602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8843331-92C7-27D9-6405-D9E2803E89AF}"/>
              </a:ext>
            </a:extLst>
          </p:cNvPr>
          <p:cNvSpPr txBox="1"/>
          <p:nvPr/>
        </p:nvSpPr>
        <p:spPr>
          <a:xfrm>
            <a:off x="1430564" y="2287584"/>
            <a:ext cx="9353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 Length</a:t>
            </a:r>
          </a:p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 Coding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70D49E4-C750-154B-11F2-AD5B41D21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02" y="1118853"/>
            <a:ext cx="3018584" cy="554525"/>
          </a:xfrm>
          <a:prstGeom prst="rect">
            <a:avLst/>
          </a:prstGeom>
        </p:spPr>
      </p:pic>
      <p:sp>
        <p:nvSpPr>
          <p:cNvPr id="12" name="文本框 8">
            <a:extLst>
              <a:ext uri="{FF2B5EF4-FFF2-40B4-BE49-F238E27FC236}">
                <a16:creationId xmlns:a16="http://schemas.microsoft.com/office/drawing/2014/main" id="{55C5055C-A302-4871-916E-B0D1DEFAAF35}"/>
              </a:ext>
            </a:extLst>
          </p:cNvPr>
          <p:cNvSpPr txBox="1"/>
          <p:nvPr/>
        </p:nvSpPr>
        <p:spPr>
          <a:xfrm>
            <a:off x="4612945" y="5600638"/>
            <a:ext cx="309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 ID:2023280099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3327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BA6C41-9783-9EA1-C269-821FD93E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1601 w 12192000"/>
              <a:gd name="connsiteY0" fmla="*/ 106680 h 6858000"/>
              <a:gd name="connsiteX1" fmla="*/ 106680 w 12192000"/>
              <a:gd name="connsiteY1" fmla="*/ 351601 h 6858000"/>
              <a:gd name="connsiteX2" fmla="*/ 106680 w 12192000"/>
              <a:gd name="connsiteY2" fmla="*/ 6506399 h 6858000"/>
              <a:gd name="connsiteX3" fmla="*/ 351601 w 12192000"/>
              <a:gd name="connsiteY3" fmla="*/ 6751320 h 6858000"/>
              <a:gd name="connsiteX4" fmla="*/ 11840399 w 12192000"/>
              <a:gd name="connsiteY4" fmla="*/ 6751320 h 6858000"/>
              <a:gd name="connsiteX5" fmla="*/ 12085320 w 12192000"/>
              <a:gd name="connsiteY5" fmla="*/ 6506399 h 6858000"/>
              <a:gd name="connsiteX6" fmla="*/ 12085320 w 12192000"/>
              <a:gd name="connsiteY6" fmla="*/ 351601 h 6858000"/>
              <a:gd name="connsiteX7" fmla="*/ 11840399 w 12192000"/>
              <a:gd name="connsiteY7" fmla="*/ 10668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1601" y="106680"/>
                </a:moveTo>
                <a:cubicBezTo>
                  <a:pt x="216335" y="106680"/>
                  <a:pt x="106680" y="216335"/>
                  <a:pt x="106680" y="351601"/>
                </a:cubicBezTo>
                <a:lnTo>
                  <a:pt x="106680" y="6506399"/>
                </a:lnTo>
                <a:cubicBezTo>
                  <a:pt x="106680" y="6641665"/>
                  <a:pt x="216335" y="6751320"/>
                  <a:pt x="351601" y="6751320"/>
                </a:cubicBezTo>
                <a:lnTo>
                  <a:pt x="11840399" y="6751320"/>
                </a:lnTo>
                <a:cubicBezTo>
                  <a:pt x="11975665" y="6751320"/>
                  <a:pt x="12085320" y="6641665"/>
                  <a:pt x="12085320" y="6506399"/>
                </a:cubicBezTo>
                <a:lnTo>
                  <a:pt x="12085320" y="351601"/>
                </a:lnTo>
                <a:cubicBezTo>
                  <a:pt x="12085320" y="216335"/>
                  <a:pt x="11975665" y="106680"/>
                  <a:pt x="11840399" y="1066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256369E7-6985-E65F-A489-589D2E28D7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56" y="636429"/>
            <a:ext cx="2490986" cy="461665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3F950CA1-376A-F44C-E034-E32A9BE19BF9}"/>
              </a:ext>
            </a:extLst>
          </p:cNvPr>
          <p:cNvSpPr txBox="1"/>
          <p:nvPr/>
        </p:nvSpPr>
        <p:spPr>
          <a:xfrm>
            <a:off x="939648" y="605651"/>
            <a:ext cx="6156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Unique Decoding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39CD134-D907-5D86-2ADA-DDF9F97CC7E9}"/>
              </a:ext>
            </a:extLst>
          </p:cNvPr>
          <p:cNvSpPr/>
          <p:nvPr/>
        </p:nvSpPr>
        <p:spPr>
          <a:xfrm flipH="1">
            <a:off x="939648" y="700574"/>
            <a:ext cx="58937" cy="33337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C88A4-A1DF-6829-81F1-451690ADDDD6}"/>
              </a:ext>
            </a:extLst>
          </p:cNvPr>
          <p:cNvSpPr txBox="1"/>
          <p:nvPr/>
        </p:nvSpPr>
        <p:spPr>
          <a:xfrm>
            <a:off x="939648" y="1380579"/>
            <a:ext cx="1046189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400" b="0" i="0" dirty="0">
                <a:solidFill>
                  <a:srgbClr val="000000"/>
                </a:solidFill>
                <a:effectLst/>
                <a:latin typeface="System"/>
              </a:rPr>
              <a:t>The first property that we need is unique </a:t>
            </a:r>
            <a:r>
              <a:rPr lang="en-US" altLang="zh-TW" sz="2400" b="0" i="0" dirty="0" err="1">
                <a:solidFill>
                  <a:srgbClr val="000000"/>
                </a:solidFill>
                <a:effectLst/>
                <a:latin typeface="System"/>
              </a:rPr>
              <a:t>decodability</a:t>
            </a:r>
            <a:r>
              <a:rPr lang="en-US" altLang="zh-TW" sz="2400" b="0" i="0" dirty="0">
                <a:solidFill>
                  <a:srgbClr val="000000"/>
                </a:solidFill>
                <a:effectLst/>
                <a:latin typeface="System"/>
              </a:rPr>
              <a:t> - the received message must have a single, unique possible interpretation. Consider a code in which the source alphabet S has four symbols, and they are to be encoded in binary as follows:</a:t>
            </a:r>
          </a:p>
          <a:p>
            <a:pPr algn="l"/>
            <a:r>
              <a:rPr lang="zh-TW" altLang="en-US" sz="2400" b="0" i="0" dirty="0">
                <a:solidFill>
                  <a:srgbClr val="000000"/>
                </a:solidFill>
                <a:effectLst/>
                <a:latin typeface="System"/>
              </a:rPr>
              <a:t>　</a:t>
            </a:r>
          </a:p>
          <a:p>
            <a:pPr algn="l"/>
            <a:r>
              <a:rPr lang="en-US" altLang="zh-TW" sz="2400" b="0" i="0" dirty="0">
                <a:solidFill>
                  <a:srgbClr val="000000"/>
                </a:solidFill>
                <a:effectLst/>
                <a:latin typeface="System"/>
              </a:rPr>
              <a:t>s1 = 0</a:t>
            </a:r>
          </a:p>
          <a:p>
            <a:pPr algn="l"/>
            <a:r>
              <a:rPr lang="en-US" altLang="zh-TW" sz="2400" b="0" i="0" dirty="0">
                <a:solidFill>
                  <a:srgbClr val="000000"/>
                </a:solidFill>
                <a:effectLst/>
                <a:latin typeface="System"/>
              </a:rPr>
              <a:t>s2 = 01</a:t>
            </a:r>
          </a:p>
          <a:p>
            <a:pPr algn="l"/>
            <a:r>
              <a:rPr lang="en-US" altLang="zh-TW" sz="2400" b="0" i="0" dirty="0">
                <a:solidFill>
                  <a:srgbClr val="000000"/>
                </a:solidFill>
                <a:effectLst/>
                <a:latin typeface="System"/>
              </a:rPr>
              <a:t>s3 = 11</a:t>
            </a:r>
          </a:p>
          <a:p>
            <a:pPr algn="l"/>
            <a:r>
              <a:rPr lang="en-US" altLang="zh-TW" sz="2400" b="0" i="0" dirty="0">
                <a:solidFill>
                  <a:srgbClr val="000000"/>
                </a:solidFill>
                <a:effectLst/>
                <a:latin typeface="System"/>
              </a:rPr>
              <a:t>s4 = 00</a:t>
            </a:r>
          </a:p>
          <a:p>
            <a:pPr algn="l"/>
            <a:r>
              <a:rPr lang="zh-TW" sz="2400" b="0" i="0" dirty="0">
                <a:solidFill>
                  <a:srgbClr val="000000"/>
                </a:solidFill>
                <a:effectLst/>
                <a:latin typeface="System"/>
              </a:rPr>
              <a:t>The particular received message 0011 could be one of these two:</a:t>
            </a:r>
          </a:p>
          <a:p>
            <a:pPr algn="l"/>
            <a:r>
              <a:rPr lang="zh-TW" sz="2400" b="0" i="0" dirty="0">
                <a:solidFill>
                  <a:srgbClr val="000000"/>
                </a:solidFill>
                <a:effectLst/>
                <a:latin typeface="System"/>
              </a:rPr>
              <a:t>　0011= s4, s3 or s1, s1, s3</a:t>
            </a:r>
          </a:p>
          <a:p>
            <a:pPr algn="l"/>
            <a:r>
              <a:rPr lang="zh-TW" sz="2400" b="0" i="0" dirty="0">
                <a:solidFill>
                  <a:srgbClr val="000000"/>
                </a:solidFill>
                <a:effectLst/>
                <a:latin typeface="System"/>
              </a:rPr>
              <a:t>thus the code is not uniquely decodable. While this property of unique decodability is not always absolutely essential, it is usually highly desirable.</a:t>
            </a:r>
          </a:p>
          <a:p>
            <a:pPr algn="l"/>
            <a:endParaRPr lang="zh-TW" altLang="en-US" sz="2000" b="0" i="0" dirty="0">
              <a:solidFill>
                <a:srgbClr val="000000"/>
              </a:solidFill>
              <a:effectLst/>
              <a:latin typeface="System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313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BA6C41-9783-9EA1-C269-821FD93E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1601 w 12192000"/>
              <a:gd name="connsiteY0" fmla="*/ 106680 h 6858000"/>
              <a:gd name="connsiteX1" fmla="*/ 106680 w 12192000"/>
              <a:gd name="connsiteY1" fmla="*/ 351601 h 6858000"/>
              <a:gd name="connsiteX2" fmla="*/ 106680 w 12192000"/>
              <a:gd name="connsiteY2" fmla="*/ 6506399 h 6858000"/>
              <a:gd name="connsiteX3" fmla="*/ 351601 w 12192000"/>
              <a:gd name="connsiteY3" fmla="*/ 6751320 h 6858000"/>
              <a:gd name="connsiteX4" fmla="*/ 11840399 w 12192000"/>
              <a:gd name="connsiteY4" fmla="*/ 6751320 h 6858000"/>
              <a:gd name="connsiteX5" fmla="*/ 12085320 w 12192000"/>
              <a:gd name="connsiteY5" fmla="*/ 6506399 h 6858000"/>
              <a:gd name="connsiteX6" fmla="*/ 12085320 w 12192000"/>
              <a:gd name="connsiteY6" fmla="*/ 351601 h 6858000"/>
              <a:gd name="connsiteX7" fmla="*/ 11840399 w 12192000"/>
              <a:gd name="connsiteY7" fmla="*/ 10668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1601" y="106680"/>
                </a:moveTo>
                <a:cubicBezTo>
                  <a:pt x="216335" y="106680"/>
                  <a:pt x="106680" y="216335"/>
                  <a:pt x="106680" y="351601"/>
                </a:cubicBezTo>
                <a:lnTo>
                  <a:pt x="106680" y="6506399"/>
                </a:lnTo>
                <a:cubicBezTo>
                  <a:pt x="106680" y="6641665"/>
                  <a:pt x="216335" y="6751320"/>
                  <a:pt x="351601" y="6751320"/>
                </a:cubicBezTo>
                <a:lnTo>
                  <a:pt x="11840399" y="6751320"/>
                </a:lnTo>
                <a:cubicBezTo>
                  <a:pt x="11975665" y="6751320"/>
                  <a:pt x="12085320" y="6641665"/>
                  <a:pt x="12085320" y="6506399"/>
                </a:cubicBezTo>
                <a:lnTo>
                  <a:pt x="12085320" y="351601"/>
                </a:lnTo>
                <a:cubicBezTo>
                  <a:pt x="12085320" y="216335"/>
                  <a:pt x="11975665" y="106680"/>
                  <a:pt x="11840399" y="1066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256369E7-6985-E65F-A489-589D2E28D7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56" y="478514"/>
            <a:ext cx="2490986" cy="461665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3F950CA1-376A-F44C-E034-E32A9BE19BF9}"/>
              </a:ext>
            </a:extLst>
          </p:cNvPr>
          <p:cNvSpPr txBox="1"/>
          <p:nvPr/>
        </p:nvSpPr>
        <p:spPr>
          <a:xfrm>
            <a:off x="939648" y="421571"/>
            <a:ext cx="6156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Huffman Coding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39CD134-D907-5D86-2ADA-DDF9F97CC7E9}"/>
              </a:ext>
            </a:extLst>
          </p:cNvPr>
          <p:cNvSpPr/>
          <p:nvPr/>
        </p:nvSpPr>
        <p:spPr>
          <a:xfrm flipH="1">
            <a:off x="939648" y="542660"/>
            <a:ext cx="58937" cy="33337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C88A4-A1DF-6829-81F1-451690ADDDD6}"/>
              </a:ext>
            </a:extLst>
          </p:cNvPr>
          <p:cNvSpPr txBox="1"/>
          <p:nvPr/>
        </p:nvSpPr>
        <p:spPr>
          <a:xfrm>
            <a:off x="939648" y="869941"/>
            <a:ext cx="1046189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computer science and information theory, a Huffman code is a particular type of </a:t>
            </a:r>
            <a:r>
              <a:rPr lang="en-US" sz="24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optimal prefix code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that is commonly used for lossless data compression. The process of finding or using such a code is Huffman coding, an algorithm developed by David A. Huffman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 </a:t>
            </a:r>
            <a:r>
              <a:rPr lang="en-US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Sano-</a:t>
            </a:r>
            <a:r>
              <a:rPr lang="en-US" sz="24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fano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coding probability was used but in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Huffman Coding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which is looking frequency of appearance of symbols.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D61F9-F404-4218-8DB9-3EC81BF58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706" y="3438658"/>
            <a:ext cx="8861778" cy="32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92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BA6C41-9783-9EA1-C269-821FD93E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1601 w 12192000"/>
              <a:gd name="connsiteY0" fmla="*/ 106680 h 6858000"/>
              <a:gd name="connsiteX1" fmla="*/ 106680 w 12192000"/>
              <a:gd name="connsiteY1" fmla="*/ 351601 h 6858000"/>
              <a:gd name="connsiteX2" fmla="*/ 106680 w 12192000"/>
              <a:gd name="connsiteY2" fmla="*/ 6506399 h 6858000"/>
              <a:gd name="connsiteX3" fmla="*/ 351601 w 12192000"/>
              <a:gd name="connsiteY3" fmla="*/ 6751320 h 6858000"/>
              <a:gd name="connsiteX4" fmla="*/ 11840399 w 12192000"/>
              <a:gd name="connsiteY4" fmla="*/ 6751320 h 6858000"/>
              <a:gd name="connsiteX5" fmla="*/ 12085320 w 12192000"/>
              <a:gd name="connsiteY5" fmla="*/ 6506399 h 6858000"/>
              <a:gd name="connsiteX6" fmla="*/ 12085320 w 12192000"/>
              <a:gd name="connsiteY6" fmla="*/ 351601 h 6858000"/>
              <a:gd name="connsiteX7" fmla="*/ 11840399 w 12192000"/>
              <a:gd name="connsiteY7" fmla="*/ 10668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1601" y="106680"/>
                </a:moveTo>
                <a:cubicBezTo>
                  <a:pt x="216335" y="106680"/>
                  <a:pt x="106680" y="216335"/>
                  <a:pt x="106680" y="351601"/>
                </a:cubicBezTo>
                <a:lnTo>
                  <a:pt x="106680" y="6506399"/>
                </a:lnTo>
                <a:cubicBezTo>
                  <a:pt x="106680" y="6641665"/>
                  <a:pt x="216335" y="6751320"/>
                  <a:pt x="351601" y="6751320"/>
                </a:cubicBezTo>
                <a:lnTo>
                  <a:pt x="11840399" y="6751320"/>
                </a:lnTo>
                <a:cubicBezTo>
                  <a:pt x="11975665" y="6751320"/>
                  <a:pt x="12085320" y="6641665"/>
                  <a:pt x="12085320" y="6506399"/>
                </a:cubicBezTo>
                <a:lnTo>
                  <a:pt x="12085320" y="351601"/>
                </a:lnTo>
                <a:cubicBezTo>
                  <a:pt x="12085320" y="216335"/>
                  <a:pt x="11975665" y="106680"/>
                  <a:pt x="11840399" y="1066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256369E7-6985-E65F-A489-589D2E28D7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56" y="636429"/>
            <a:ext cx="2490986" cy="461665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3F950CA1-376A-F44C-E034-E32A9BE19BF9}"/>
              </a:ext>
            </a:extLst>
          </p:cNvPr>
          <p:cNvSpPr txBox="1"/>
          <p:nvPr/>
        </p:nvSpPr>
        <p:spPr>
          <a:xfrm>
            <a:off x="939648" y="605651"/>
            <a:ext cx="6156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Huffman Coding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39CD134-D907-5D86-2ADA-DDF9F97CC7E9}"/>
              </a:ext>
            </a:extLst>
          </p:cNvPr>
          <p:cNvSpPr/>
          <p:nvPr/>
        </p:nvSpPr>
        <p:spPr>
          <a:xfrm flipH="1">
            <a:off x="939648" y="700574"/>
            <a:ext cx="58937" cy="33337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C88A4-A1DF-6829-81F1-451690ADDDD6}"/>
              </a:ext>
            </a:extLst>
          </p:cNvPr>
          <p:cNvSpPr txBox="1"/>
          <p:nvPr/>
        </p:nvSpPr>
        <p:spPr>
          <a:xfrm>
            <a:off x="939648" y="1380579"/>
            <a:ext cx="104618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a symbol is appearing more frequently then we will give short code word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a symbol is appearing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frequently then we will give lengthy code word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6A85E-0BD6-328D-2614-3DF0A90F0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436" y="2269816"/>
            <a:ext cx="8761213" cy="420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78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BA6C41-9783-9EA1-C269-821FD93E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1601 w 12192000"/>
              <a:gd name="connsiteY0" fmla="*/ 106680 h 6858000"/>
              <a:gd name="connsiteX1" fmla="*/ 106680 w 12192000"/>
              <a:gd name="connsiteY1" fmla="*/ 351601 h 6858000"/>
              <a:gd name="connsiteX2" fmla="*/ 106680 w 12192000"/>
              <a:gd name="connsiteY2" fmla="*/ 6506399 h 6858000"/>
              <a:gd name="connsiteX3" fmla="*/ 351601 w 12192000"/>
              <a:gd name="connsiteY3" fmla="*/ 6751320 h 6858000"/>
              <a:gd name="connsiteX4" fmla="*/ 11840399 w 12192000"/>
              <a:gd name="connsiteY4" fmla="*/ 6751320 h 6858000"/>
              <a:gd name="connsiteX5" fmla="*/ 12085320 w 12192000"/>
              <a:gd name="connsiteY5" fmla="*/ 6506399 h 6858000"/>
              <a:gd name="connsiteX6" fmla="*/ 12085320 w 12192000"/>
              <a:gd name="connsiteY6" fmla="*/ 351601 h 6858000"/>
              <a:gd name="connsiteX7" fmla="*/ 11840399 w 12192000"/>
              <a:gd name="connsiteY7" fmla="*/ 10668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1601" y="106680"/>
                </a:moveTo>
                <a:cubicBezTo>
                  <a:pt x="216335" y="106680"/>
                  <a:pt x="106680" y="216335"/>
                  <a:pt x="106680" y="351601"/>
                </a:cubicBezTo>
                <a:lnTo>
                  <a:pt x="106680" y="6506399"/>
                </a:lnTo>
                <a:cubicBezTo>
                  <a:pt x="106680" y="6641665"/>
                  <a:pt x="216335" y="6751320"/>
                  <a:pt x="351601" y="6751320"/>
                </a:cubicBezTo>
                <a:lnTo>
                  <a:pt x="11840399" y="6751320"/>
                </a:lnTo>
                <a:cubicBezTo>
                  <a:pt x="11975665" y="6751320"/>
                  <a:pt x="12085320" y="6641665"/>
                  <a:pt x="12085320" y="6506399"/>
                </a:cubicBezTo>
                <a:lnTo>
                  <a:pt x="12085320" y="351601"/>
                </a:lnTo>
                <a:cubicBezTo>
                  <a:pt x="12085320" y="216335"/>
                  <a:pt x="11975665" y="106680"/>
                  <a:pt x="11840399" y="1066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256369E7-6985-E65F-A489-589D2E28D7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56" y="636429"/>
            <a:ext cx="2490986" cy="461665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3F950CA1-376A-F44C-E034-E32A9BE19BF9}"/>
              </a:ext>
            </a:extLst>
          </p:cNvPr>
          <p:cNvSpPr txBox="1"/>
          <p:nvPr/>
        </p:nvSpPr>
        <p:spPr>
          <a:xfrm>
            <a:off x="939648" y="605651"/>
            <a:ext cx="6156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Huffman Coding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39CD134-D907-5D86-2ADA-DDF9F97CC7E9}"/>
              </a:ext>
            </a:extLst>
          </p:cNvPr>
          <p:cNvSpPr/>
          <p:nvPr/>
        </p:nvSpPr>
        <p:spPr>
          <a:xfrm flipH="1">
            <a:off x="939648" y="700574"/>
            <a:ext cx="58937" cy="33337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C88A4-A1DF-6829-81F1-451690ADDDD6}"/>
              </a:ext>
            </a:extLst>
          </p:cNvPr>
          <p:cNvSpPr txBox="1"/>
          <p:nvPr/>
        </p:nvSpPr>
        <p:spPr>
          <a:xfrm>
            <a:off x="939648" y="1380579"/>
            <a:ext cx="10461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Arrange the frequencies in ascending order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F2653-40BF-20C5-3535-1C9750DB3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92" y="2088465"/>
            <a:ext cx="10872783" cy="444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07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BA6C41-9783-9EA1-C269-821FD93E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1601 w 12192000"/>
              <a:gd name="connsiteY0" fmla="*/ 106680 h 6858000"/>
              <a:gd name="connsiteX1" fmla="*/ 106680 w 12192000"/>
              <a:gd name="connsiteY1" fmla="*/ 351601 h 6858000"/>
              <a:gd name="connsiteX2" fmla="*/ 106680 w 12192000"/>
              <a:gd name="connsiteY2" fmla="*/ 6506399 h 6858000"/>
              <a:gd name="connsiteX3" fmla="*/ 351601 w 12192000"/>
              <a:gd name="connsiteY3" fmla="*/ 6751320 h 6858000"/>
              <a:gd name="connsiteX4" fmla="*/ 11840399 w 12192000"/>
              <a:gd name="connsiteY4" fmla="*/ 6751320 h 6858000"/>
              <a:gd name="connsiteX5" fmla="*/ 12085320 w 12192000"/>
              <a:gd name="connsiteY5" fmla="*/ 6506399 h 6858000"/>
              <a:gd name="connsiteX6" fmla="*/ 12085320 w 12192000"/>
              <a:gd name="connsiteY6" fmla="*/ 351601 h 6858000"/>
              <a:gd name="connsiteX7" fmla="*/ 11840399 w 12192000"/>
              <a:gd name="connsiteY7" fmla="*/ 10668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1601" y="106680"/>
                </a:moveTo>
                <a:cubicBezTo>
                  <a:pt x="216335" y="106680"/>
                  <a:pt x="106680" y="216335"/>
                  <a:pt x="106680" y="351601"/>
                </a:cubicBezTo>
                <a:lnTo>
                  <a:pt x="106680" y="6506399"/>
                </a:lnTo>
                <a:cubicBezTo>
                  <a:pt x="106680" y="6641665"/>
                  <a:pt x="216335" y="6751320"/>
                  <a:pt x="351601" y="6751320"/>
                </a:cubicBezTo>
                <a:lnTo>
                  <a:pt x="11840399" y="6751320"/>
                </a:lnTo>
                <a:cubicBezTo>
                  <a:pt x="11975665" y="6751320"/>
                  <a:pt x="12085320" y="6641665"/>
                  <a:pt x="12085320" y="6506399"/>
                </a:cubicBezTo>
                <a:lnTo>
                  <a:pt x="12085320" y="351601"/>
                </a:lnTo>
                <a:cubicBezTo>
                  <a:pt x="12085320" y="216335"/>
                  <a:pt x="11975665" y="106680"/>
                  <a:pt x="11840399" y="1066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256369E7-6985-E65F-A489-589D2E28D7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56" y="636429"/>
            <a:ext cx="2490986" cy="461665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3F950CA1-376A-F44C-E034-E32A9BE19BF9}"/>
              </a:ext>
            </a:extLst>
          </p:cNvPr>
          <p:cNvSpPr txBox="1"/>
          <p:nvPr/>
        </p:nvSpPr>
        <p:spPr>
          <a:xfrm>
            <a:off x="939648" y="605651"/>
            <a:ext cx="6156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Huffman Coding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39CD134-D907-5D86-2ADA-DDF9F97CC7E9}"/>
              </a:ext>
            </a:extLst>
          </p:cNvPr>
          <p:cNvSpPr/>
          <p:nvPr/>
        </p:nvSpPr>
        <p:spPr>
          <a:xfrm flipH="1">
            <a:off x="939648" y="700574"/>
            <a:ext cx="58937" cy="33337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C88A4-A1DF-6829-81F1-451690ADDDD6}"/>
              </a:ext>
            </a:extLst>
          </p:cNvPr>
          <p:cNvSpPr txBox="1"/>
          <p:nvPr/>
        </p:nvSpPr>
        <p:spPr>
          <a:xfrm>
            <a:off x="939648" y="1380579"/>
            <a:ext cx="10461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Merge the two lowest frequency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01691-2480-BDF9-BD62-7BB93D808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8" y="2028220"/>
            <a:ext cx="3125008" cy="3787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2BA900-1DBF-1BC0-3161-92E547FFA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687" y="2034689"/>
            <a:ext cx="3511117" cy="37745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2F2FC2-4AF3-8845-0C98-88C192612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535" y="2015639"/>
            <a:ext cx="4103677" cy="377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43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BA6C41-9783-9EA1-C269-821FD93E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1601 w 12192000"/>
              <a:gd name="connsiteY0" fmla="*/ 106680 h 6858000"/>
              <a:gd name="connsiteX1" fmla="*/ 106680 w 12192000"/>
              <a:gd name="connsiteY1" fmla="*/ 351601 h 6858000"/>
              <a:gd name="connsiteX2" fmla="*/ 106680 w 12192000"/>
              <a:gd name="connsiteY2" fmla="*/ 6506399 h 6858000"/>
              <a:gd name="connsiteX3" fmla="*/ 351601 w 12192000"/>
              <a:gd name="connsiteY3" fmla="*/ 6751320 h 6858000"/>
              <a:gd name="connsiteX4" fmla="*/ 11840399 w 12192000"/>
              <a:gd name="connsiteY4" fmla="*/ 6751320 h 6858000"/>
              <a:gd name="connsiteX5" fmla="*/ 12085320 w 12192000"/>
              <a:gd name="connsiteY5" fmla="*/ 6506399 h 6858000"/>
              <a:gd name="connsiteX6" fmla="*/ 12085320 w 12192000"/>
              <a:gd name="connsiteY6" fmla="*/ 351601 h 6858000"/>
              <a:gd name="connsiteX7" fmla="*/ 11840399 w 12192000"/>
              <a:gd name="connsiteY7" fmla="*/ 10668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1601" y="106680"/>
                </a:moveTo>
                <a:cubicBezTo>
                  <a:pt x="216335" y="106680"/>
                  <a:pt x="106680" y="216335"/>
                  <a:pt x="106680" y="351601"/>
                </a:cubicBezTo>
                <a:lnTo>
                  <a:pt x="106680" y="6506399"/>
                </a:lnTo>
                <a:cubicBezTo>
                  <a:pt x="106680" y="6641665"/>
                  <a:pt x="216335" y="6751320"/>
                  <a:pt x="351601" y="6751320"/>
                </a:cubicBezTo>
                <a:lnTo>
                  <a:pt x="11840399" y="6751320"/>
                </a:lnTo>
                <a:cubicBezTo>
                  <a:pt x="11975665" y="6751320"/>
                  <a:pt x="12085320" y="6641665"/>
                  <a:pt x="12085320" y="6506399"/>
                </a:cubicBezTo>
                <a:lnTo>
                  <a:pt x="12085320" y="351601"/>
                </a:lnTo>
                <a:cubicBezTo>
                  <a:pt x="12085320" y="216335"/>
                  <a:pt x="11975665" y="106680"/>
                  <a:pt x="11840399" y="1066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256369E7-6985-E65F-A489-589D2E28D7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56" y="636429"/>
            <a:ext cx="2490986" cy="461665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3F950CA1-376A-F44C-E034-E32A9BE19BF9}"/>
              </a:ext>
            </a:extLst>
          </p:cNvPr>
          <p:cNvSpPr txBox="1"/>
          <p:nvPr/>
        </p:nvSpPr>
        <p:spPr>
          <a:xfrm>
            <a:off x="939648" y="605651"/>
            <a:ext cx="6156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Huffman Coding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39CD134-D907-5D86-2ADA-DDF9F97CC7E9}"/>
              </a:ext>
            </a:extLst>
          </p:cNvPr>
          <p:cNvSpPr/>
          <p:nvPr/>
        </p:nvSpPr>
        <p:spPr>
          <a:xfrm flipH="1">
            <a:off x="939648" y="700574"/>
            <a:ext cx="58937" cy="33337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8C385-FD10-BFA3-4CBC-1A07C449B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1" y="1409755"/>
            <a:ext cx="5418985" cy="4747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3F0635-7C90-5725-FC37-1F5B16266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576" y="1409755"/>
            <a:ext cx="5126327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87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BA6C41-9783-9EA1-C269-821FD93E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1601 w 12192000"/>
              <a:gd name="connsiteY0" fmla="*/ 106680 h 6858000"/>
              <a:gd name="connsiteX1" fmla="*/ 106680 w 12192000"/>
              <a:gd name="connsiteY1" fmla="*/ 351601 h 6858000"/>
              <a:gd name="connsiteX2" fmla="*/ 106680 w 12192000"/>
              <a:gd name="connsiteY2" fmla="*/ 6506399 h 6858000"/>
              <a:gd name="connsiteX3" fmla="*/ 351601 w 12192000"/>
              <a:gd name="connsiteY3" fmla="*/ 6751320 h 6858000"/>
              <a:gd name="connsiteX4" fmla="*/ 11840399 w 12192000"/>
              <a:gd name="connsiteY4" fmla="*/ 6751320 h 6858000"/>
              <a:gd name="connsiteX5" fmla="*/ 12085320 w 12192000"/>
              <a:gd name="connsiteY5" fmla="*/ 6506399 h 6858000"/>
              <a:gd name="connsiteX6" fmla="*/ 12085320 w 12192000"/>
              <a:gd name="connsiteY6" fmla="*/ 351601 h 6858000"/>
              <a:gd name="connsiteX7" fmla="*/ 11840399 w 12192000"/>
              <a:gd name="connsiteY7" fmla="*/ 10668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1601" y="106680"/>
                </a:moveTo>
                <a:cubicBezTo>
                  <a:pt x="216335" y="106680"/>
                  <a:pt x="106680" y="216335"/>
                  <a:pt x="106680" y="351601"/>
                </a:cubicBezTo>
                <a:lnTo>
                  <a:pt x="106680" y="6506399"/>
                </a:lnTo>
                <a:cubicBezTo>
                  <a:pt x="106680" y="6641665"/>
                  <a:pt x="216335" y="6751320"/>
                  <a:pt x="351601" y="6751320"/>
                </a:cubicBezTo>
                <a:lnTo>
                  <a:pt x="11840399" y="6751320"/>
                </a:lnTo>
                <a:cubicBezTo>
                  <a:pt x="11975665" y="6751320"/>
                  <a:pt x="12085320" y="6641665"/>
                  <a:pt x="12085320" y="6506399"/>
                </a:cubicBezTo>
                <a:lnTo>
                  <a:pt x="12085320" y="351601"/>
                </a:lnTo>
                <a:cubicBezTo>
                  <a:pt x="12085320" y="216335"/>
                  <a:pt x="11975665" y="106680"/>
                  <a:pt x="11840399" y="1066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256369E7-6985-E65F-A489-589D2E28D7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56" y="636429"/>
            <a:ext cx="2490986" cy="461665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3F950CA1-376A-F44C-E034-E32A9BE19BF9}"/>
              </a:ext>
            </a:extLst>
          </p:cNvPr>
          <p:cNvSpPr txBox="1"/>
          <p:nvPr/>
        </p:nvSpPr>
        <p:spPr>
          <a:xfrm>
            <a:off x="939648" y="605651"/>
            <a:ext cx="6156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Huffman Coding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39CD134-D907-5D86-2ADA-DDF9F97CC7E9}"/>
              </a:ext>
            </a:extLst>
          </p:cNvPr>
          <p:cNvSpPr/>
          <p:nvPr/>
        </p:nvSpPr>
        <p:spPr>
          <a:xfrm flipH="1">
            <a:off x="939648" y="700574"/>
            <a:ext cx="58937" cy="33337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84BF73-2225-14B4-1818-9C9172718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94" y="2170944"/>
            <a:ext cx="7643522" cy="4435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3A5CE9-A6D5-54EA-E7EB-C516393128CA}"/>
              </a:ext>
            </a:extLst>
          </p:cNvPr>
          <p:cNvSpPr txBox="1"/>
          <p:nvPr/>
        </p:nvSpPr>
        <p:spPr>
          <a:xfrm>
            <a:off x="1885244" y="1332089"/>
            <a:ext cx="636693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Decoding Huffman Coding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427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BA6C41-9783-9EA1-C269-821FD93E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1601 w 12192000"/>
              <a:gd name="connsiteY0" fmla="*/ 106680 h 6858000"/>
              <a:gd name="connsiteX1" fmla="*/ 106680 w 12192000"/>
              <a:gd name="connsiteY1" fmla="*/ 351601 h 6858000"/>
              <a:gd name="connsiteX2" fmla="*/ 106680 w 12192000"/>
              <a:gd name="connsiteY2" fmla="*/ 6506399 h 6858000"/>
              <a:gd name="connsiteX3" fmla="*/ 351601 w 12192000"/>
              <a:gd name="connsiteY3" fmla="*/ 6751320 h 6858000"/>
              <a:gd name="connsiteX4" fmla="*/ 11840399 w 12192000"/>
              <a:gd name="connsiteY4" fmla="*/ 6751320 h 6858000"/>
              <a:gd name="connsiteX5" fmla="*/ 12085320 w 12192000"/>
              <a:gd name="connsiteY5" fmla="*/ 6506399 h 6858000"/>
              <a:gd name="connsiteX6" fmla="*/ 12085320 w 12192000"/>
              <a:gd name="connsiteY6" fmla="*/ 351601 h 6858000"/>
              <a:gd name="connsiteX7" fmla="*/ 11840399 w 12192000"/>
              <a:gd name="connsiteY7" fmla="*/ 10668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1601" y="106680"/>
                </a:moveTo>
                <a:cubicBezTo>
                  <a:pt x="216335" y="106680"/>
                  <a:pt x="106680" y="216335"/>
                  <a:pt x="106680" y="351601"/>
                </a:cubicBezTo>
                <a:lnTo>
                  <a:pt x="106680" y="6506399"/>
                </a:lnTo>
                <a:cubicBezTo>
                  <a:pt x="106680" y="6641665"/>
                  <a:pt x="216335" y="6751320"/>
                  <a:pt x="351601" y="6751320"/>
                </a:cubicBezTo>
                <a:lnTo>
                  <a:pt x="11840399" y="6751320"/>
                </a:lnTo>
                <a:cubicBezTo>
                  <a:pt x="11975665" y="6751320"/>
                  <a:pt x="12085320" y="6641665"/>
                  <a:pt x="12085320" y="6506399"/>
                </a:cubicBezTo>
                <a:lnTo>
                  <a:pt x="12085320" y="351601"/>
                </a:lnTo>
                <a:cubicBezTo>
                  <a:pt x="12085320" y="216335"/>
                  <a:pt x="11975665" y="106680"/>
                  <a:pt x="11840399" y="1066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256369E7-6985-E65F-A489-589D2E28D7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56" y="636429"/>
            <a:ext cx="2490986" cy="461665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3F950CA1-376A-F44C-E034-E32A9BE19BF9}"/>
              </a:ext>
            </a:extLst>
          </p:cNvPr>
          <p:cNvSpPr txBox="1"/>
          <p:nvPr/>
        </p:nvSpPr>
        <p:spPr>
          <a:xfrm>
            <a:off x="939648" y="605651"/>
            <a:ext cx="6156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39CD134-D907-5D86-2ADA-DDF9F97CC7E9}"/>
              </a:ext>
            </a:extLst>
          </p:cNvPr>
          <p:cNvSpPr/>
          <p:nvPr/>
        </p:nvSpPr>
        <p:spPr>
          <a:xfrm flipH="1">
            <a:off x="939648" y="700574"/>
            <a:ext cx="58937" cy="33337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A5CE9-A6D5-54EA-E7EB-C516393128CA}"/>
              </a:ext>
            </a:extLst>
          </p:cNvPr>
          <p:cNvSpPr txBox="1"/>
          <p:nvPr/>
        </p:nvSpPr>
        <p:spPr>
          <a:xfrm>
            <a:off x="939648" y="1299816"/>
            <a:ext cx="96698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Fixed-length codes are usually easier to deal with because both the coder and decoder know in advance how many bits are involved, and it is only a matter of setting or reading the values. 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Variable-length codes, the decoder needs a way to determine when the code for one symbol ends and the next one begins.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Almost every processor uses variable length instructions. Some instructions have no address arguments, some need one address, some need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two.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Fixed length instructions may be easier to parse but in general waste space.</a:t>
            </a:r>
          </a:p>
        </p:txBody>
      </p:sp>
    </p:spTree>
    <p:extLst>
      <p:ext uri="{BB962C8B-B14F-4D97-AF65-F5344CB8AC3E}">
        <p14:creationId xmlns:p14="http://schemas.microsoft.com/office/powerpoint/2010/main" val="333835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BA6C41-9783-9EA1-C269-821FD93E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1601 w 12192000"/>
              <a:gd name="connsiteY0" fmla="*/ 106680 h 6858000"/>
              <a:gd name="connsiteX1" fmla="*/ 106680 w 12192000"/>
              <a:gd name="connsiteY1" fmla="*/ 351601 h 6858000"/>
              <a:gd name="connsiteX2" fmla="*/ 106680 w 12192000"/>
              <a:gd name="connsiteY2" fmla="*/ 6506399 h 6858000"/>
              <a:gd name="connsiteX3" fmla="*/ 351601 w 12192000"/>
              <a:gd name="connsiteY3" fmla="*/ 6751320 h 6858000"/>
              <a:gd name="connsiteX4" fmla="*/ 11840399 w 12192000"/>
              <a:gd name="connsiteY4" fmla="*/ 6751320 h 6858000"/>
              <a:gd name="connsiteX5" fmla="*/ 12085320 w 12192000"/>
              <a:gd name="connsiteY5" fmla="*/ 6506399 h 6858000"/>
              <a:gd name="connsiteX6" fmla="*/ 12085320 w 12192000"/>
              <a:gd name="connsiteY6" fmla="*/ 351601 h 6858000"/>
              <a:gd name="connsiteX7" fmla="*/ 11840399 w 12192000"/>
              <a:gd name="connsiteY7" fmla="*/ 10668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1601" y="106680"/>
                </a:moveTo>
                <a:cubicBezTo>
                  <a:pt x="216335" y="106680"/>
                  <a:pt x="106680" y="216335"/>
                  <a:pt x="106680" y="351601"/>
                </a:cubicBezTo>
                <a:lnTo>
                  <a:pt x="106680" y="6506399"/>
                </a:lnTo>
                <a:cubicBezTo>
                  <a:pt x="106680" y="6641665"/>
                  <a:pt x="216335" y="6751320"/>
                  <a:pt x="351601" y="6751320"/>
                </a:cubicBezTo>
                <a:lnTo>
                  <a:pt x="11840399" y="6751320"/>
                </a:lnTo>
                <a:cubicBezTo>
                  <a:pt x="11975665" y="6751320"/>
                  <a:pt x="12085320" y="6641665"/>
                  <a:pt x="12085320" y="6506399"/>
                </a:cubicBezTo>
                <a:lnTo>
                  <a:pt x="12085320" y="351601"/>
                </a:lnTo>
                <a:cubicBezTo>
                  <a:pt x="12085320" y="216335"/>
                  <a:pt x="11975665" y="106680"/>
                  <a:pt x="11840399" y="1066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256369E7-6985-E65F-A489-589D2E28D7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56" y="636429"/>
            <a:ext cx="2490986" cy="461665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3F950CA1-376A-F44C-E034-E32A9BE19BF9}"/>
              </a:ext>
            </a:extLst>
          </p:cNvPr>
          <p:cNvSpPr txBox="1"/>
          <p:nvPr/>
        </p:nvSpPr>
        <p:spPr>
          <a:xfrm>
            <a:off x="939648" y="605651"/>
            <a:ext cx="6156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References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39CD134-D907-5D86-2ADA-DDF9F97CC7E9}"/>
              </a:ext>
            </a:extLst>
          </p:cNvPr>
          <p:cNvSpPr/>
          <p:nvPr/>
        </p:nvSpPr>
        <p:spPr>
          <a:xfrm flipH="1">
            <a:off x="939648" y="700574"/>
            <a:ext cx="58937" cy="33337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A5CE9-A6D5-54EA-E7EB-C516393128CA}"/>
              </a:ext>
            </a:extLst>
          </p:cNvPr>
          <p:cNvSpPr txBox="1"/>
          <p:nvPr/>
        </p:nvSpPr>
        <p:spPr>
          <a:xfrm>
            <a:off x="939648" y="1299816"/>
            <a:ext cx="96698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Online teacher’s lecture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YouTube video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ChapGPT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8943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676608F-35F8-696D-E35C-FBFFD2546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6D105BD-E1CF-9326-566D-8468BFC1AE63}"/>
              </a:ext>
            </a:extLst>
          </p:cNvPr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rgbClr val="004EA2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EDB50AD6-44F5-7204-C55F-741A884DF029}"/>
              </a:ext>
            </a:extLst>
          </p:cNvPr>
          <p:cNvSpPr txBox="1">
            <a:spLocks/>
          </p:cNvSpPr>
          <p:nvPr/>
        </p:nvSpPr>
        <p:spPr>
          <a:xfrm>
            <a:off x="995680" y="2428793"/>
            <a:ext cx="6960003" cy="1643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73C7DB-1EAE-8A49-D98F-6C9FB48EDA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36" y="369499"/>
            <a:ext cx="2490986" cy="461665"/>
          </a:xfrm>
          <a:prstGeom prst="rect">
            <a:avLst/>
          </a:prstGeom>
          <a:noFill/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56E5E32-329C-32F4-5230-3FC951B7FDBC}"/>
              </a:ext>
            </a:extLst>
          </p:cNvPr>
          <p:cNvSpPr txBox="1"/>
          <p:nvPr/>
        </p:nvSpPr>
        <p:spPr>
          <a:xfrm>
            <a:off x="407836" y="6129307"/>
            <a:ext cx="1696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Abid Ali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2023280099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835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BA6C41-9783-9EA1-C269-821FD93E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1601 w 12192000"/>
              <a:gd name="connsiteY0" fmla="*/ 106680 h 6858000"/>
              <a:gd name="connsiteX1" fmla="*/ 106680 w 12192000"/>
              <a:gd name="connsiteY1" fmla="*/ 351601 h 6858000"/>
              <a:gd name="connsiteX2" fmla="*/ 106680 w 12192000"/>
              <a:gd name="connsiteY2" fmla="*/ 6506399 h 6858000"/>
              <a:gd name="connsiteX3" fmla="*/ 351601 w 12192000"/>
              <a:gd name="connsiteY3" fmla="*/ 6751320 h 6858000"/>
              <a:gd name="connsiteX4" fmla="*/ 11840399 w 12192000"/>
              <a:gd name="connsiteY4" fmla="*/ 6751320 h 6858000"/>
              <a:gd name="connsiteX5" fmla="*/ 12085320 w 12192000"/>
              <a:gd name="connsiteY5" fmla="*/ 6506399 h 6858000"/>
              <a:gd name="connsiteX6" fmla="*/ 12085320 w 12192000"/>
              <a:gd name="connsiteY6" fmla="*/ 351601 h 6858000"/>
              <a:gd name="connsiteX7" fmla="*/ 11840399 w 12192000"/>
              <a:gd name="connsiteY7" fmla="*/ 10668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1601" y="106680"/>
                </a:moveTo>
                <a:cubicBezTo>
                  <a:pt x="216335" y="106680"/>
                  <a:pt x="106680" y="216335"/>
                  <a:pt x="106680" y="351601"/>
                </a:cubicBezTo>
                <a:lnTo>
                  <a:pt x="106680" y="6506399"/>
                </a:lnTo>
                <a:cubicBezTo>
                  <a:pt x="106680" y="6641665"/>
                  <a:pt x="216335" y="6751320"/>
                  <a:pt x="351601" y="6751320"/>
                </a:cubicBezTo>
                <a:lnTo>
                  <a:pt x="11840399" y="6751320"/>
                </a:lnTo>
                <a:cubicBezTo>
                  <a:pt x="11975665" y="6751320"/>
                  <a:pt x="12085320" y="6641665"/>
                  <a:pt x="12085320" y="6506399"/>
                </a:cubicBezTo>
                <a:lnTo>
                  <a:pt x="12085320" y="351601"/>
                </a:lnTo>
                <a:cubicBezTo>
                  <a:pt x="12085320" y="216335"/>
                  <a:pt x="11975665" y="106680"/>
                  <a:pt x="11840399" y="1066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256369E7-6985-E65F-A489-589D2E28D7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56" y="636429"/>
            <a:ext cx="2490986" cy="461665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3F950CA1-376A-F44C-E034-E32A9BE19BF9}"/>
              </a:ext>
            </a:extLst>
          </p:cNvPr>
          <p:cNvSpPr txBox="1"/>
          <p:nvPr/>
        </p:nvSpPr>
        <p:spPr>
          <a:xfrm>
            <a:off x="998585" y="605651"/>
            <a:ext cx="6156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Types of Coding</a:t>
            </a:r>
            <a:endParaRPr lang="zh-CN" altLang="en-US" sz="1200" b="1" dirty="0">
              <a:solidFill>
                <a:schemeClr val="accent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39CD134-D907-5D86-2ADA-DDF9F97CC7E9}"/>
              </a:ext>
            </a:extLst>
          </p:cNvPr>
          <p:cNvSpPr/>
          <p:nvPr/>
        </p:nvSpPr>
        <p:spPr>
          <a:xfrm flipH="1">
            <a:off x="939648" y="700574"/>
            <a:ext cx="58937" cy="33337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C88A4-A1DF-6829-81F1-451690ADDDD6}"/>
              </a:ext>
            </a:extLst>
          </p:cNvPr>
          <p:cNvSpPr txBox="1"/>
          <p:nvPr/>
        </p:nvSpPr>
        <p:spPr>
          <a:xfrm>
            <a:off x="939648" y="1380579"/>
            <a:ext cx="1046189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 Coding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Code data to more efficiently represent the information</a:t>
            </a:r>
          </a:p>
          <a:p>
            <a:pPr algn="just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–  Reduces “size” of data</a:t>
            </a:r>
          </a:p>
          <a:p>
            <a:pPr algn="just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–  Analog-Encode analog source data into a binary format</a:t>
            </a:r>
          </a:p>
          <a:p>
            <a:pPr algn="just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– Digital-Reduce the “size” of digital source data</a:t>
            </a:r>
          </a:p>
          <a:p>
            <a:pPr algn="just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Channel Coding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Code data for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transmition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over a noisy communication channel</a:t>
            </a:r>
          </a:p>
          <a:p>
            <a:pPr algn="just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– Increases “size” of data</a:t>
            </a:r>
          </a:p>
          <a:p>
            <a:pPr algn="just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–Digital-add redundancy to </a:t>
            </a:r>
            <a:r>
              <a:rPr lang="en-US" sz="2000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 and correct errors</a:t>
            </a:r>
          </a:p>
          <a:p>
            <a:pPr algn="just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–Analog-represent digital values by analog signals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95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BA6C41-9783-9EA1-C269-821FD93E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1601 w 12192000"/>
              <a:gd name="connsiteY0" fmla="*/ 106680 h 6858000"/>
              <a:gd name="connsiteX1" fmla="*/ 106680 w 12192000"/>
              <a:gd name="connsiteY1" fmla="*/ 351601 h 6858000"/>
              <a:gd name="connsiteX2" fmla="*/ 106680 w 12192000"/>
              <a:gd name="connsiteY2" fmla="*/ 6506399 h 6858000"/>
              <a:gd name="connsiteX3" fmla="*/ 351601 w 12192000"/>
              <a:gd name="connsiteY3" fmla="*/ 6751320 h 6858000"/>
              <a:gd name="connsiteX4" fmla="*/ 11840399 w 12192000"/>
              <a:gd name="connsiteY4" fmla="*/ 6751320 h 6858000"/>
              <a:gd name="connsiteX5" fmla="*/ 12085320 w 12192000"/>
              <a:gd name="connsiteY5" fmla="*/ 6506399 h 6858000"/>
              <a:gd name="connsiteX6" fmla="*/ 12085320 w 12192000"/>
              <a:gd name="connsiteY6" fmla="*/ 351601 h 6858000"/>
              <a:gd name="connsiteX7" fmla="*/ 11840399 w 12192000"/>
              <a:gd name="connsiteY7" fmla="*/ 10668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1601" y="106680"/>
                </a:moveTo>
                <a:cubicBezTo>
                  <a:pt x="216335" y="106680"/>
                  <a:pt x="106680" y="216335"/>
                  <a:pt x="106680" y="351601"/>
                </a:cubicBezTo>
                <a:lnTo>
                  <a:pt x="106680" y="6506399"/>
                </a:lnTo>
                <a:cubicBezTo>
                  <a:pt x="106680" y="6641665"/>
                  <a:pt x="216335" y="6751320"/>
                  <a:pt x="351601" y="6751320"/>
                </a:cubicBezTo>
                <a:lnTo>
                  <a:pt x="11840399" y="6751320"/>
                </a:lnTo>
                <a:cubicBezTo>
                  <a:pt x="11975665" y="6751320"/>
                  <a:pt x="12085320" y="6641665"/>
                  <a:pt x="12085320" y="6506399"/>
                </a:cubicBezTo>
                <a:lnTo>
                  <a:pt x="12085320" y="351601"/>
                </a:lnTo>
                <a:cubicBezTo>
                  <a:pt x="12085320" y="216335"/>
                  <a:pt x="11975665" y="106680"/>
                  <a:pt x="11840399" y="1066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256369E7-6985-E65F-A489-589D2E28D7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56" y="636429"/>
            <a:ext cx="2490986" cy="461665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3F950CA1-376A-F44C-E034-E32A9BE19BF9}"/>
              </a:ext>
            </a:extLst>
          </p:cNvPr>
          <p:cNvSpPr txBox="1"/>
          <p:nvPr/>
        </p:nvSpPr>
        <p:spPr>
          <a:xfrm>
            <a:off x="998585" y="605651"/>
            <a:ext cx="6156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Types of Coding (Cont.)</a:t>
            </a:r>
            <a:endParaRPr lang="zh-CN" altLang="en-US" sz="1200" b="1" dirty="0">
              <a:solidFill>
                <a:schemeClr val="accent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39CD134-D907-5D86-2ADA-DDF9F97CC7E9}"/>
              </a:ext>
            </a:extLst>
          </p:cNvPr>
          <p:cNvSpPr/>
          <p:nvPr/>
        </p:nvSpPr>
        <p:spPr>
          <a:xfrm flipH="1">
            <a:off x="939648" y="700574"/>
            <a:ext cx="58937" cy="33337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C88A4-A1DF-6829-81F1-451690ADDDD6}"/>
              </a:ext>
            </a:extLst>
          </p:cNvPr>
          <p:cNvSpPr txBox="1"/>
          <p:nvPr/>
        </p:nvSpPr>
        <p:spPr>
          <a:xfrm>
            <a:off x="939648" y="1380579"/>
            <a:ext cx="1046189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Source Coding</a:t>
            </a:r>
          </a:p>
          <a:p>
            <a:pPr algn="just"/>
            <a:endParaRPr lang="en-US" sz="2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Information sources may be analog or discrete (digital) 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   - Analog sources: Audio or video 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   - Discrete sources: Computers, storage devices such as magnetic or optical devices 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Whatever the nature of the information sources, digital communication systems are designed to transmit information in digital form 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Thus the output of sources must be converted into a format that can be transmitted digitally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766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BA6C41-9783-9EA1-C269-821FD93E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1601 w 12192000"/>
              <a:gd name="connsiteY0" fmla="*/ 106680 h 6858000"/>
              <a:gd name="connsiteX1" fmla="*/ 106680 w 12192000"/>
              <a:gd name="connsiteY1" fmla="*/ 351601 h 6858000"/>
              <a:gd name="connsiteX2" fmla="*/ 106680 w 12192000"/>
              <a:gd name="connsiteY2" fmla="*/ 6506399 h 6858000"/>
              <a:gd name="connsiteX3" fmla="*/ 351601 w 12192000"/>
              <a:gd name="connsiteY3" fmla="*/ 6751320 h 6858000"/>
              <a:gd name="connsiteX4" fmla="*/ 11840399 w 12192000"/>
              <a:gd name="connsiteY4" fmla="*/ 6751320 h 6858000"/>
              <a:gd name="connsiteX5" fmla="*/ 12085320 w 12192000"/>
              <a:gd name="connsiteY5" fmla="*/ 6506399 h 6858000"/>
              <a:gd name="connsiteX6" fmla="*/ 12085320 w 12192000"/>
              <a:gd name="connsiteY6" fmla="*/ 351601 h 6858000"/>
              <a:gd name="connsiteX7" fmla="*/ 11840399 w 12192000"/>
              <a:gd name="connsiteY7" fmla="*/ 10668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1601" y="106680"/>
                </a:moveTo>
                <a:cubicBezTo>
                  <a:pt x="216335" y="106680"/>
                  <a:pt x="106680" y="216335"/>
                  <a:pt x="106680" y="351601"/>
                </a:cubicBezTo>
                <a:lnTo>
                  <a:pt x="106680" y="6506399"/>
                </a:lnTo>
                <a:cubicBezTo>
                  <a:pt x="106680" y="6641665"/>
                  <a:pt x="216335" y="6751320"/>
                  <a:pt x="351601" y="6751320"/>
                </a:cubicBezTo>
                <a:lnTo>
                  <a:pt x="11840399" y="6751320"/>
                </a:lnTo>
                <a:cubicBezTo>
                  <a:pt x="11975665" y="6751320"/>
                  <a:pt x="12085320" y="6641665"/>
                  <a:pt x="12085320" y="6506399"/>
                </a:cubicBezTo>
                <a:lnTo>
                  <a:pt x="12085320" y="351601"/>
                </a:lnTo>
                <a:cubicBezTo>
                  <a:pt x="12085320" y="216335"/>
                  <a:pt x="11975665" y="106680"/>
                  <a:pt x="11840399" y="1066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256369E7-6985-E65F-A489-589D2E28D7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56" y="636429"/>
            <a:ext cx="2490986" cy="461665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3F950CA1-376A-F44C-E034-E32A9BE19BF9}"/>
              </a:ext>
            </a:extLst>
          </p:cNvPr>
          <p:cNvSpPr txBox="1"/>
          <p:nvPr/>
        </p:nvSpPr>
        <p:spPr>
          <a:xfrm>
            <a:off x="998585" y="605651"/>
            <a:ext cx="6156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Source Coding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39CD134-D907-5D86-2ADA-DDF9F97CC7E9}"/>
              </a:ext>
            </a:extLst>
          </p:cNvPr>
          <p:cNvSpPr/>
          <p:nvPr/>
        </p:nvSpPr>
        <p:spPr>
          <a:xfrm flipH="1">
            <a:off x="939648" y="700574"/>
            <a:ext cx="58937" cy="33337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C88A4-A1DF-6829-81F1-451690ADDDD6}"/>
              </a:ext>
            </a:extLst>
          </p:cNvPr>
          <p:cNvSpPr txBox="1"/>
          <p:nvPr/>
        </p:nvSpPr>
        <p:spPr>
          <a:xfrm>
            <a:off x="939648" y="1380579"/>
            <a:ext cx="104618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Source Coding</a:t>
            </a:r>
          </a:p>
          <a:p>
            <a:pPr algn="just"/>
            <a:endParaRPr lang="en-US" sz="2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2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2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2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2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2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2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2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2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    Fig : Functional block diagram of a typical digital communication system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629D3-66C6-C774-C068-19C313A20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898" y="2165409"/>
            <a:ext cx="8344202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2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BA6C41-9783-9EA1-C269-821FD93E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1601 w 12192000"/>
              <a:gd name="connsiteY0" fmla="*/ 106680 h 6858000"/>
              <a:gd name="connsiteX1" fmla="*/ 106680 w 12192000"/>
              <a:gd name="connsiteY1" fmla="*/ 351601 h 6858000"/>
              <a:gd name="connsiteX2" fmla="*/ 106680 w 12192000"/>
              <a:gd name="connsiteY2" fmla="*/ 6506399 h 6858000"/>
              <a:gd name="connsiteX3" fmla="*/ 351601 w 12192000"/>
              <a:gd name="connsiteY3" fmla="*/ 6751320 h 6858000"/>
              <a:gd name="connsiteX4" fmla="*/ 11840399 w 12192000"/>
              <a:gd name="connsiteY4" fmla="*/ 6751320 h 6858000"/>
              <a:gd name="connsiteX5" fmla="*/ 12085320 w 12192000"/>
              <a:gd name="connsiteY5" fmla="*/ 6506399 h 6858000"/>
              <a:gd name="connsiteX6" fmla="*/ 12085320 w 12192000"/>
              <a:gd name="connsiteY6" fmla="*/ 351601 h 6858000"/>
              <a:gd name="connsiteX7" fmla="*/ 11840399 w 12192000"/>
              <a:gd name="connsiteY7" fmla="*/ 10668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1601" y="106680"/>
                </a:moveTo>
                <a:cubicBezTo>
                  <a:pt x="216335" y="106680"/>
                  <a:pt x="106680" y="216335"/>
                  <a:pt x="106680" y="351601"/>
                </a:cubicBezTo>
                <a:lnTo>
                  <a:pt x="106680" y="6506399"/>
                </a:lnTo>
                <a:cubicBezTo>
                  <a:pt x="106680" y="6641665"/>
                  <a:pt x="216335" y="6751320"/>
                  <a:pt x="351601" y="6751320"/>
                </a:cubicBezTo>
                <a:lnTo>
                  <a:pt x="11840399" y="6751320"/>
                </a:lnTo>
                <a:cubicBezTo>
                  <a:pt x="11975665" y="6751320"/>
                  <a:pt x="12085320" y="6641665"/>
                  <a:pt x="12085320" y="6506399"/>
                </a:cubicBezTo>
                <a:lnTo>
                  <a:pt x="12085320" y="351601"/>
                </a:lnTo>
                <a:cubicBezTo>
                  <a:pt x="12085320" y="216335"/>
                  <a:pt x="11975665" y="106680"/>
                  <a:pt x="11840399" y="1066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256369E7-6985-E65F-A489-589D2E28D7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56" y="636429"/>
            <a:ext cx="2490986" cy="461665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3F950CA1-376A-F44C-E034-E32A9BE19BF9}"/>
              </a:ext>
            </a:extLst>
          </p:cNvPr>
          <p:cNvSpPr txBox="1"/>
          <p:nvPr/>
        </p:nvSpPr>
        <p:spPr>
          <a:xfrm>
            <a:off x="939648" y="605651"/>
            <a:ext cx="6156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Source Coding (Cont.)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39CD134-D907-5D86-2ADA-DDF9F97CC7E9}"/>
              </a:ext>
            </a:extLst>
          </p:cNvPr>
          <p:cNvSpPr/>
          <p:nvPr/>
        </p:nvSpPr>
        <p:spPr>
          <a:xfrm flipH="1">
            <a:off x="939648" y="700574"/>
            <a:ext cx="58937" cy="33337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C88A4-A1DF-6829-81F1-451690ADDDD6}"/>
              </a:ext>
            </a:extLst>
          </p:cNvPr>
          <p:cNvSpPr txBox="1"/>
          <p:nvPr/>
        </p:nvSpPr>
        <p:spPr>
          <a:xfrm>
            <a:off x="939648" y="1380579"/>
            <a:ext cx="104618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Source Coding</a:t>
            </a:r>
          </a:p>
          <a:p>
            <a:pPr algn="just"/>
            <a:endParaRPr lang="en-US" sz="2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This conversion is generally performed by the source encoder, whose output may generally assumed to be a sequence of binary digits 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Encoding is based on mathematical models of information sources and the quantitative measure of information emitted by a source 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We shall first develop mathematical models for information sources</a:t>
            </a:r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762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BA6C41-9783-9EA1-C269-821FD93E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1601 w 12192000"/>
              <a:gd name="connsiteY0" fmla="*/ 106680 h 6858000"/>
              <a:gd name="connsiteX1" fmla="*/ 106680 w 12192000"/>
              <a:gd name="connsiteY1" fmla="*/ 351601 h 6858000"/>
              <a:gd name="connsiteX2" fmla="*/ 106680 w 12192000"/>
              <a:gd name="connsiteY2" fmla="*/ 6506399 h 6858000"/>
              <a:gd name="connsiteX3" fmla="*/ 351601 w 12192000"/>
              <a:gd name="connsiteY3" fmla="*/ 6751320 h 6858000"/>
              <a:gd name="connsiteX4" fmla="*/ 11840399 w 12192000"/>
              <a:gd name="connsiteY4" fmla="*/ 6751320 h 6858000"/>
              <a:gd name="connsiteX5" fmla="*/ 12085320 w 12192000"/>
              <a:gd name="connsiteY5" fmla="*/ 6506399 h 6858000"/>
              <a:gd name="connsiteX6" fmla="*/ 12085320 w 12192000"/>
              <a:gd name="connsiteY6" fmla="*/ 351601 h 6858000"/>
              <a:gd name="connsiteX7" fmla="*/ 11840399 w 12192000"/>
              <a:gd name="connsiteY7" fmla="*/ 10668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1601" y="106680"/>
                </a:moveTo>
                <a:cubicBezTo>
                  <a:pt x="216335" y="106680"/>
                  <a:pt x="106680" y="216335"/>
                  <a:pt x="106680" y="351601"/>
                </a:cubicBezTo>
                <a:lnTo>
                  <a:pt x="106680" y="6506399"/>
                </a:lnTo>
                <a:cubicBezTo>
                  <a:pt x="106680" y="6641665"/>
                  <a:pt x="216335" y="6751320"/>
                  <a:pt x="351601" y="6751320"/>
                </a:cubicBezTo>
                <a:lnTo>
                  <a:pt x="11840399" y="6751320"/>
                </a:lnTo>
                <a:cubicBezTo>
                  <a:pt x="11975665" y="6751320"/>
                  <a:pt x="12085320" y="6641665"/>
                  <a:pt x="12085320" y="6506399"/>
                </a:cubicBezTo>
                <a:lnTo>
                  <a:pt x="12085320" y="351601"/>
                </a:lnTo>
                <a:cubicBezTo>
                  <a:pt x="12085320" y="216335"/>
                  <a:pt x="11975665" y="106680"/>
                  <a:pt x="11840399" y="1066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256369E7-6985-E65F-A489-589D2E28D7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56" y="636429"/>
            <a:ext cx="2490986" cy="461665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3F950CA1-376A-F44C-E034-E32A9BE19BF9}"/>
              </a:ext>
            </a:extLst>
          </p:cNvPr>
          <p:cNvSpPr txBox="1"/>
          <p:nvPr/>
        </p:nvSpPr>
        <p:spPr>
          <a:xfrm>
            <a:off x="939648" y="605651"/>
            <a:ext cx="6156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Nature of Code Lengths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39CD134-D907-5D86-2ADA-DDF9F97CC7E9}"/>
              </a:ext>
            </a:extLst>
          </p:cNvPr>
          <p:cNvSpPr/>
          <p:nvPr/>
        </p:nvSpPr>
        <p:spPr>
          <a:xfrm flipH="1">
            <a:off x="939648" y="700574"/>
            <a:ext cx="58937" cy="33337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546B1-D6B2-4382-A0F3-D8D4476F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793" y="2162089"/>
            <a:ext cx="8725656" cy="4442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B7ED46-73B8-4DF0-27B9-1E62778B5429}"/>
              </a:ext>
            </a:extLst>
          </p:cNvPr>
          <p:cNvSpPr txBox="1"/>
          <p:nvPr/>
        </p:nvSpPr>
        <p:spPr>
          <a:xfrm>
            <a:off x="1140178" y="1058402"/>
            <a:ext cx="7416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Length Coding(FLC) and 2) Variable Length Coding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Variable-length code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10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BA6C41-9783-9EA1-C269-821FD93E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1601 w 12192000"/>
              <a:gd name="connsiteY0" fmla="*/ 106680 h 6858000"/>
              <a:gd name="connsiteX1" fmla="*/ 106680 w 12192000"/>
              <a:gd name="connsiteY1" fmla="*/ 351601 h 6858000"/>
              <a:gd name="connsiteX2" fmla="*/ 106680 w 12192000"/>
              <a:gd name="connsiteY2" fmla="*/ 6506399 h 6858000"/>
              <a:gd name="connsiteX3" fmla="*/ 351601 w 12192000"/>
              <a:gd name="connsiteY3" fmla="*/ 6751320 h 6858000"/>
              <a:gd name="connsiteX4" fmla="*/ 11840399 w 12192000"/>
              <a:gd name="connsiteY4" fmla="*/ 6751320 h 6858000"/>
              <a:gd name="connsiteX5" fmla="*/ 12085320 w 12192000"/>
              <a:gd name="connsiteY5" fmla="*/ 6506399 h 6858000"/>
              <a:gd name="connsiteX6" fmla="*/ 12085320 w 12192000"/>
              <a:gd name="connsiteY6" fmla="*/ 351601 h 6858000"/>
              <a:gd name="connsiteX7" fmla="*/ 11840399 w 12192000"/>
              <a:gd name="connsiteY7" fmla="*/ 10668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1601" y="106680"/>
                </a:moveTo>
                <a:cubicBezTo>
                  <a:pt x="216335" y="106680"/>
                  <a:pt x="106680" y="216335"/>
                  <a:pt x="106680" y="351601"/>
                </a:cubicBezTo>
                <a:lnTo>
                  <a:pt x="106680" y="6506399"/>
                </a:lnTo>
                <a:cubicBezTo>
                  <a:pt x="106680" y="6641665"/>
                  <a:pt x="216335" y="6751320"/>
                  <a:pt x="351601" y="6751320"/>
                </a:cubicBezTo>
                <a:lnTo>
                  <a:pt x="11840399" y="6751320"/>
                </a:lnTo>
                <a:cubicBezTo>
                  <a:pt x="11975665" y="6751320"/>
                  <a:pt x="12085320" y="6641665"/>
                  <a:pt x="12085320" y="6506399"/>
                </a:cubicBezTo>
                <a:lnTo>
                  <a:pt x="12085320" y="351601"/>
                </a:lnTo>
                <a:cubicBezTo>
                  <a:pt x="12085320" y="216335"/>
                  <a:pt x="11975665" y="106680"/>
                  <a:pt x="11840399" y="1066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256369E7-6985-E65F-A489-589D2E28D7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56" y="636429"/>
            <a:ext cx="2490986" cy="461665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3F950CA1-376A-F44C-E034-E32A9BE19BF9}"/>
              </a:ext>
            </a:extLst>
          </p:cNvPr>
          <p:cNvSpPr txBox="1"/>
          <p:nvPr/>
        </p:nvSpPr>
        <p:spPr>
          <a:xfrm>
            <a:off x="939648" y="605651"/>
            <a:ext cx="6156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Nature of Code Lengths (</a:t>
            </a:r>
            <a:r>
              <a:rPr lang="en-US" altLang="zh-CN" sz="2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)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39CD134-D907-5D86-2ADA-DDF9F97CC7E9}"/>
              </a:ext>
            </a:extLst>
          </p:cNvPr>
          <p:cNvSpPr/>
          <p:nvPr/>
        </p:nvSpPr>
        <p:spPr>
          <a:xfrm flipH="1">
            <a:off x="939648" y="700574"/>
            <a:ext cx="58937" cy="33337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C88A4-A1DF-6829-81F1-451690ADDDD6}"/>
              </a:ext>
            </a:extLst>
          </p:cNvPr>
          <p:cNvSpPr txBox="1"/>
          <p:nvPr/>
        </p:nvSpPr>
        <p:spPr>
          <a:xfrm>
            <a:off x="939648" y="1380579"/>
            <a:ext cx="1046189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Variable-length code</a:t>
            </a:r>
          </a:p>
          <a:p>
            <a:pPr algn="just"/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Variable-length codes can allow sources to be </a:t>
            </a:r>
            <a:r>
              <a:rPr lang="en-US" sz="2400" b="0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Data compress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compressed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 decompressed with </a:t>
            </a:r>
            <a:r>
              <a:rPr lang="en-US" sz="24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error (</a:t>
            </a:r>
            <a:r>
              <a:rPr lang="en-US" sz="2400" b="0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tooltip="Lossless data compress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lossless data compression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and still be read back symbol by symbol. 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in contrast to fixed-length coding methods, for which data compression is only possible for large blocks of data, and any compression beyond the logarithm of the total number of possibilities comes with a finite (though perhaps arbitrarily small) probability of failure.</a:t>
            </a:r>
          </a:p>
          <a:p>
            <a:pPr algn="just"/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Some examples of well-known variable-length coding strategies are </a:t>
            </a:r>
            <a:r>
              <a:rPr lang="en-US" sz="2400" b="0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 tooltip="Huffman cod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Huffman coding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and </a:t>
            </a:r>
            <a:r>
              <a:rPr lang="en-US" sz="2400" b="0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 tooltip="Arithmetic cod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arithmetic coding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4160465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BA6C41-9783-9EA1-C269-821FD93E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1601 w 12192000"/>
              <a:gd name="connsiteY0" fmla="*/ 106680 h 6858000"/>
              <a:gd name="connsiteX1" fmla="*/ 106680 w 12192000"/>
              <a:gd name="connsiteY1" fmla="*/ 351601 h 6858000"/>
              <a:gd name="connsiteX2" fmla="*/ 106680 w 12192000"/>
              <a:gd name="connsiteY2" fmla="*/ 6506399 h 6858000"/>
              <a:gd name="connsiteX3" fmla="*/ 351601 w 12192000"/>
              <a:gd name="connsiteY3" fmla="*/ 6751320 h 6858000"/>
              <a:gd name="connsiteX4" fmla="*/ 11840399 w 12192000"/>
              <a:gd name="connsiteY4" fmla="*/ 6751320 h 6858000"/>
              <a:gd name="connsiteX5" fmla="*/ 12085320 w 12192000"/>
              <a:gd name="connsiteY5" fmla="*/ 6506399 h 6858000"/>
              <a:gd name="connsiteX6" fmla="*/ 12085320 w 12192000"/>
              <a:gd name="connsiteY6" fmla="*/ 351601 h 6858000"/>
              <a:gd name="connsiteX7" fmla="*/ 11840399 w 12192000"/>
              <a:gd name="connsiteY7" fmla="*/ 10668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1601" y="106680"/>
                </a:moveTo>
                <a:cubicBezTo>
                  <a:pt x="216335" y="106680"/>
                  <a:pt x="106680" y="216335"/>
                  <a:pt x="106680" y="351601"/>
                </a:cubicBezTo>
                <a:lnTo>
                  <a:pt x="106680" y="6506399"/>
                </a:lnTo>
                <a:cubicBezTo>
                  <a:pt x="106680" y="6641665"/>
                  <a:pt x="216335" y="6751320"/>
                  <a:pt x="351601" y="6751320"/>
                </a:cubicBezTo>
                <a:lnTo>
                  <a:pt x="11840399" y="6751320"/>
                </a:lnTo>
                <a:cubicBezTo>
                  <a:pt x="11975665" y="6751320"/>
                  <a:pt x="12085320" y="6641665"/>
                  <a:pt x="12085320" y="6506399"/>
                </a:cubicBezTo>
                <a:lnTo>
                  <a:pt x="12085320" y="351601"/>
                </a:lnTo>
                <a:cubicBezTo>
                  <a:pt x="12085320" y="216335"/>
                  <a:pt x="11975665" y="106680"/>
                  <a:pt x="11840399" y="1066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256369E7-6985-E65F-A489-589D2E28D7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56" y="636429"/>
            <a:ext cx="2490986" cy="461665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3F950CA1-376A-F44C-E034-E32A9BE19BF9}"/>
              </a:ext>
            </a:extLst>
          </p:cNvPr>
          <p:cNvSpPr txBox="1"/>
          <p:nvPr/>
        </p:nvSpPr>
        <p:spPr>
          <a:xfrm>
            <a:off x="939648" y="605651"/>
            <a:ext cx="6156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Nature of Code Lengths (</a:t>
            </a:r>
            <a:r>
              <a:rPr lang="en-US" altLang="zh-CN" sz="2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)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39CD134-D907-5D86-2ADA-DDF9F97CC7E9}"/>
              </a:ext>
            </a:extLst>
          </p:cNvPr>
          <p:cNvSpPr/>
          <p:nvPr/>
        </p:nvSpPr>
        <p:spPr>
          <a:xfrm flipH="1">
            <a:off x="939648" y="700574"/>
            <a:ext cx="58937" cy="33337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C88A4-A1DF-6829-81F1-451690ADDDD6}"/>
              </a:ext>
            </a:extLst>
          </p:cNvPr>
          <p:cNvSpPr txBox="1"/>
          <p:nvPr/>
        </p:nvSpPr>
        <p:spPr>
          <a:xfrm>
            <a:off x="939648" y="1380579"/>
            <a:ext cx="10461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Variable-length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626B1-CA3E-5D42-D062-5ECDAB9D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198" y="2155507"/>
            <a:ext cx="9575952" cy="437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69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BA6C41-9783-9EA1-C269-821FD93E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1601 w 12192000"/>
              <a:gd name="connsiteY0" fmla="*/ 106680 h 6858000"/>
              <a:gd name="connsiteX1" fmla="*/ 106680 w 12192000"/>
              <a:gd name="connsiteY1" fmla="*/ 351601 h 6858000"/>
              <a:gd name="connsiteX2" fmla="*/ 106680 w 12192000"/>
              <a:gd name="connsiteY2" fmla="*/ 6506399 h 6858000"/>
              <a:gd name="connsiteX3" fmla="*/ 351601 w 12192000"/>
              <a:gd name="connsiteY3" fmla="*/ 6751320 h 6858000"/>
              <a:gd name="connsiteX4" fmla="*/ 11840399 w 12192000"/>
              <a:gd name="connsiteY4" fmla="*/ 6751320 h 6858000"/>
              <a:gd name="connsiteX5" fmla="*/ 12085320 w 12192000"/>
              <a:gd name="connsiteY5" fmla="*/ 6506399 h 6858000"/>
              <a:gd name="connsiteX6" fmla="*/ 12085320 w 12192000"/>
              <a:gd name="connsiteY6" fmla="*/ 351601 h 6858000"/>
              <a:gd name="connsiteX7" fmla="*/ 11840399 w 12192000"/>
              <a:gd name="connsiteY7" fmla="*/ 10668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1601" y="106680"/>
                </a:moveTo>
                <a:cubicBezTo>
                  <a:pt x="216335" y="106680"/>
                  <a:pt x="106680" y="216335"/>
                  <a:pt x="106680" y="351601"/>
                </a:cubicBezTo>
                <a:lnTo>
                  <a:pt x="106680" y="6506399"/>
                </a:lnTo>
                <a:cubicBezTo>
                  <a:pt x="106680" y="6641665"/>
                  <a:pt x="216335" y="6751320"/>
                  <a:pt x="351601" y="6751320"/>
                </a:cubicBezTo>
                <a:lnTo>
                  <a:pt x="11840399" y="6751320"/>
                </a:lnTo>
                <a:cubicBezTo>
                  <a:pt x="11975665" y="6751320"/>
                  <a:pt x="12085320" y="6641665"/>
                  <a:pt x="12085320" y="6506399"/>
                </a:cubicBezTo>
                <a:lnTo>
                  <a:pt x="12085320" y="351601"/>
                </a:lnTo>
                <a:cubicBezTo>
                  <a:pt x="12085320" y="216335"/>
                  <a:pt x="11975665" y="106680"/>
                  <a:pt x="11840399" y="1066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256369E7-6985-E65F-A489-589D2E28D7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56" y="636429"/>
            <a:ext cx="2490986" cy="461665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3F950CA1-376A-F44C-E034-E32A9BE19BF9}"/>
              </a:ext>
            </a:extLst>
          </p:cNvPr>
          <p:cNvSpPr txBox="1"/>
          <p:nvPr/>
        </p:nvSpPr>
        <p:spPr>
          <a:xfrm>
            <a:off x="939648" y="605651"/>
            <a:ext cx="6156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Nature of Code Lengths (</a:t>
            </a:r>
            <a:r>
              <a:rPr lang="en-US" altLang="zh-CN" sz="2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)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39CD134-D907-5D86-2ADA-DDF9F97CC7E9}"/>
              </a:ext>
            </a:extLst>
          </p:cNvPr>
          <p:cNvSpPr/>
          <p:nvPr/>
        </p:nvSpPr>
        <p:spPr>
          <a:xfrm flipH="1">
            <a:off x="939648" y="700574"/>
            <a:ext cx="58937" cy="33337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C88A4-A1DF-6829-81F1-451690ADDDD6}"/>
              </a:ext>
            </a:extLst>
          </p:cNvPr>
          <p:cNvSpPr txBox="1"/>
          <p:nvPr/>
        </p:nvSpPr>
        <p:spPr>
          <a:xfrm>
            <a:off x="939648" y="1380579"/>
            <a:ext cx="10461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Variable-length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94C23-4D74-F032-149D-B2663D541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845" y="2035050"/>
            <a:ext cx="9064156" cy="421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04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401968D-392F-446C-8CBF-E61A3E68F517}">
  <we:reference id="wa200006000" version="1.0.7.0" store="en-US" storeType="OMEX"/>
  <we:alternateReferences>
    <we:reference id="wa200006000" version="1.0.7.0" store="wa20000600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12390</TotalTime>
  <Words>740</Words>
  <Application>Microsoft Office PowerPoint</Application>
  <PresentationFormat>Widescreen</PresentationFormat>
  <Paragraphs>105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DengXian</vt:lpstr>
      <vt:lpstr>DengXian Light</vt:lpstr>
      <vt:lpstr>Microsoft YaHei</vt:lpstr>
      <vt:lpstr>Microsoft YaHei</vt:lpstr>
      <vt:lpstr>System</vt:lpstr>
      <vt:lpstr>Arial</vt:lpstr>
      <vt:lpstr>Calibri</vt:lpstr>
      <vt:lpstr>Tahoma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jinchi fu</dc:creator>
  <cp:lastModifiedBy>Abid Ali</cp:lastModifiedBy>
  <cp:revision>75</cp:revision>
  <dcterms:created xsi:type="dcterms:W3CDTF">2023-05-18T13:42:20Z</dcterms:created>
  <dcterms:modified xsi:type="dcterms:W3CDTF">2023-12-21T02:05:09Z</dcterms:modified>
</cp:coreProperties>
</file>